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Economica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2FFEAE-BE9E-44A2-AD46-94D373587C10}">
  <a:tblStyle styleId="{9B2FFEAE-BE9E-44A2-AD46-94D373587C1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Oswald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OpenSans-regular.fntdata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Economica-bold.fntdata"/><Relationship Id="rId32" Type="http://schemas.openxmlformats.org/officeDocument/2006/relationships/font" Target="fonts/Economica-regular.fntdata"/><Relationship Id="rId35" Type="http://schemas.openxmlformats.org/officeDocument/2006/relationships/font" Target="fonts/Economica-boldItalic.fntdata"/><Relationship Id="rId34" Type="http://schemas.openxmlformats.org/officeDocument/2006/relationships/font" Target="fonts/Economica-italic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1bc54b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1bc54b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f19d430e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f19d430e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f19d430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f19d430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f19d430e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f19d430e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f19d430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f19d430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f19d430e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f19d430e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f19d430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f19d430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f19d430e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f19d430e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f19d430e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f19d430e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f19d430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f19d430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f19d430e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f19d430e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f19d430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f19d430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f19d430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f19d430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f19d430e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f19d430e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f19d430e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f19d430e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3a3ed4b2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3a3ed4b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13a3ed4b2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13a3ed4b2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f19d430e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f19d430e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f19d430e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f19d430e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1bc54b1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1bc54b1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f19d430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f19d430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3a3ed4b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3a3ed4b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f19d430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f19d430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f19d430e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f19d430e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f19d430e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f19d430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f19d430e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f19d430e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urkunlp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deeplearningbook.org/" TargetMode="External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ufldl.stanford.edu/tutorial/supervised/ConvolutionalNeuralNetwork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hyperlink" Target="http://cs231n.github.io/convolutional-network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jjwalkarn.me/2016/08/11/intuitive-explanation-convnets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ujjwalkarn.me/2016/08/11/intuitive-explanation-convnets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s.nyu.edu/~fergus/tutorials/deep_learning_cvpr12/" TargetMode="External"/><Relationship Id="rId4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wildml.com/2015/11/understanding-convolutional-neural-networks-for-nlp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TurkuNLP/Deep_Learning_in_LangTech_course/blob/master/cnn_filters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TurkuNLP/Deep_Learning_in_LangTech_course/blob/master/cnn_filters.ipynb" TargetMode="Externa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hyperlink" Target="https://cs224d.stanford.edu/reports/LambAndrew.pdf" TargetMode="External"/><Relationship Id="rId11" Type="http://schemas.openxmlformats.org/officeDocument/2006/relationships/hyperlink" Target="https://cs.nyu.edu/~fergus/tutorials/deep_learning_cvpr12/" TargetMode="External"/><Relationship Id="rId10" Type="http://schemas.openxmlformats.org/officeDocument/2006/relationships/hyperlink" Target="https://ujjwalkarn.me/2016/08/11/intuitive-explanation-convnets/" TargetMode="External"/><Relationship Id="rId21" Type="http://schemas.openxmlformats.org/officeDocument/2006/relationships/hyperlink" Target="https://www.microsoft.com/en-us/research/wp-content/uploads/2016/02/CNN_ASLPTrans2-14.pdf" TargetMode="External"/><Relationship Id="rId13" Type="http://schemas.openxmlformats.org/officeDocument/2006/relationships/hyperlink" Target="https://arxiv.org/pdf/1502.01710.pdf" TargetMode="External"/><Relationship Id="rId12" Type="http://schemas.openxmlformats.org/officeDocument/2006/relationships/hyperlink" Target="http://www.wildml.com/2015/11/understanding-convolutional-neural-networks-for-nlp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datacamp.com/community/tutorials/convolutional-neural-networks-python#cnn" TargetMode="External"/><Relationship Id="rId4" Type="http://schemas.openxmlformats.org/officeDocument/2006/relationships/hyperlink" Target="https://en.wikipedia.org/wiki/Convolutional_neural_network" TargetMode="External"/><Relationship Id="rId9" Type="http://schemas.openxmlformats.org/officeDocument/2006/relationships/hyperlink" Target="http://cs231n.github.io/convolutional-networks/" TargetMode="External"/><Relationship Id="rId15" Type="http://schemas.openxmlformats.org/officeDocument/2006/relationships/hyperlink" Target="http://www.aclweb.org/anthology/W17-4118" TargetMode="External"/><Relationship Id="rId14" Type="http://schemas.openxmlformats.org/officeDocument/2006/relationships/hyperlink" Target="http://www.aclweb.org/anthology/P16-1101" TargetMode="External"/><Relationship Id="rId17" Type="http://schemas.openxmlformats.org/officeDocument/2006/relationships/hyperlink" Target="https://www.aclweb.org/anthology/K15-1013" TargetMode="External"/><Relationship Id="rId16" Type="http://schemas.openxmlformats.org/officeDocument/2006/relationships/hyperlink" Target="http://www.aclweb.org/anthology/P15-1128" TargetMode="External"/><Relationship Id="rId5" Type="http://schemas.openxmlformats.org/officeDocument/2006/relationships/hyperlink" Target="http://www.deeplearningbook.org/" TargetMode="External"/><Relationship Id="rId19" Type="http://schemas.openxmlformats.org/officeDocument/2006/relationships/hyperlink" Target="https://arxiv.org/pdf/1705.03122.pdf" TargetMode="External"/><Relationship Id="rId6" Type="http://schemas.openxmlformats.org/officeDocument/2006/relationships/hyperlink" Target="https://cs.stanford.edu/people/karpathy/neuraltalk2/demo.html" TargetMode="External"/><Relationship Id="rId18" Type="http://schemas.openxmlformats.org/officeDocument/2006/relationships/hyperlink" Target="http://ieeexplore.ieee.org/document/7793761/?reload=true" TargetMode="External"/><Relationship Id="rId7" Type="http://schemas.openxmlformats.org/officeDocument/2006/relationships/hyperlink" Target="http://www.aclweb.org/anthology/D14-1181" TargetMode="External"/><Relationship Id="rId8" Type="http://schemas.openxmlformats.org/officeDocument/2006/relationships/hyperlink" Target="http://ufldl.stanford.edu/tutorial/supervised/ConvolutionalNeuralNetwork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cholar.colorado.edu/cgi/viewcontent.cgi?article=1128&amp;context=csci_gradetds" TargetMode="External"/><Relationship Id="rId4" Type="http://schemas.openxmlformats.org/officeDocument/2006/relationships/hyperlink" Target="https://arxiv.org/pdf/1709.06429.pdf" TargetMode="External"/><Relationship Id="rId5" Type="http://schemas.openxmlformats.org/officeDocument/2006/relationships/hyperlink" Target="http://www.aclweb.org/anthology/W17-2302" TargetMode="External"/><Relationship Id="rId6" Type="http://schemas.openxmlformats.org/officeDocument/2006/relationships/hyperlink" Target="https://www.ncbi.nlm.nih.gov/pmc/articles/PMC4752975/" TargetMode="External"/><Relationship Id="rId7" Type="http://schemas.openxmlformats.org/officeDocument/2006/relationships/hyperlink" Target="http://ieeexplore.ieee.org/document/7822671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atacamp.com/community/tutorials/convolutional-neural-networks-python#cnn" TargetMode="External"/><Relationship Id="rId4" Type="http://schemas.openxmlformats.org/officeDocument/2006/relationships/hyperlink" Target="https://en.wikipedia.org/wiki/Convolutional_neural_networ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s.stanford.edu/people/karpathy/neuraltalk2/demo.html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cs224d.stanford.edu/reports/LambAndrew.pdf" TargetMode="External"/><Relationship Id="rId10" Type="http://schemas.openxmlformats.org/officeDocument/2006/relationships/hyperlink" Target="https://arxiv.org/pdf/1705.03122.pdf" TargetMode="External"/><Relationship Id="rId13" Type="http://schemas.openxmlformats.org/officeDocument/2006/relationships/hyperlink" Target="https://scholar.colorado.edu/cgi/viewcontent.cgi?article=1128&amp;context=csci_gradetds" TargetMode="External"/><Relationship Id="rId12" Type="http://schemas.openxmlformats.org/officeDocument/2006/relationships/hyperlink" Target="https://www.microsoft.com/en-us/research/wp-content/uploads/2016/02/CNN_ASLPTrans2-14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clweb.org/anthology/D14-1181" TargetMode="External"/><Relationship Id="rId4" Type="http://schemas.openxmlformats.org/officeDocument/2006/relationships/hyperlink" Target="https://arxiv.org/pdf/1502.01710.pdf" TargetMode="External"/><Relationship Id="rId9" Type="http://schemas.openxmlformats.org/officeDocument/2006/relationships/hyperlink" Target="http://ieeexplore.ieee.org/document/7793761/?reload=true" TargetMode="External"/><Relationship Id="rId15" Type="http://schemas.openxmlformats.org/officeDocument/2006/relationships/hyperlink" Target="http://www.aclweb.org/anthology/W17-2302" TargetMode="External"/><Relationship Id="rId14" Type="http://schemas.openxmlformats.org/officeDocument/2006/relationships/hyperlink" Target="https://arxiv.org/pdf/1709.06429.pdf" TargetMode="External"/><Relationship Id="rId17" Type="http://schemas.openxmlformats.org/officeDocument/2006/relationships/hyperlink" Target="http://ieeexplore.ieee.org/document/7822671/" TargetMode="External"/><Relationship Id="rId16" Type="http://schemas.openxmlformats.org/officeDocument/2006/relationships/hyperlink" Target="https://www.ncbi.nlm.nih.gov/pmc/articles/PMC4752975/" TargetMode="External"/><Relationship Id="rId5" Type="http://schemas.openxmlformats.org/officeDocument/2006/relationships/hyperlink" Target="http://www.aclweb.org/anthology/P16-1101" TargetMode="External"/><Relationship Id="rId6" Type="http://schemas.openxmlformats.org/officeDocument/2006/relationships/hyperlink" Target="http://www.aclweb.org/anthology/W17-4118" TargetMode="External"/><Relationship Id="rId7" Type="http://schemas.openxmlformats.org/officeDocument/2006/relationships/hyperlink" Target="http://www.aclweb.org/anthology/P15-1128" TargetMode="External"/><Relationship Id="rId8" Type="http://schemas.openxmlformats.org/officeDocument/2006/relationships/hyperlink" Target="https://www.aclweb.org/anthology/K15-10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70650" y="972225"/>
            <a:ext cx="90027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50">
                <a:solidFill>
                  <a:srgbClr val="333333"/>
                </a:solidFill>
                <a:highlight>
                  <a:srgbClr val="FFFFFF"/>
                </a:highlight>
              </a:rPr>
              <a:t>Deep Learning in Human Language Technology 2020</a:t>
            </a:r>
            <a:endParaRPr sz="2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Convolutional Neural Networks </a:t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(ConvNets or CNNs)</a:t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TurkuNLP: </a:t>
            </a:r>
            <a:r>
              <a:rPr b="1" lang="en" sz="12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https://turkunlp.github.io/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2020/03/17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By: Farrokh Mehryary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Major benefit of </a:t>
            </a:r>
            <a:r>
              <a:rPr b="1" lang="en" sz="1600">
                <a:solidFill>
                  <a:srgbClr val="FF0000"/>
                </a:solidFill>
                <a:highlight>
                  <a:srgbClr val="F9F9F9"/>
                </a:highlight>
              </a:rPr>
              <a:t>deep</a:t>
            </a: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 feedforward neural nets:</a:t>
            </a:r>
            <a:endParaRPr b="1"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Require much less feature-engineering,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since more complex concepts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(representations) are </a:t>
            </a: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automatically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learnt from simpler concepts,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layer by layer [</a:t>
            </a:r>
            <a:r>
              <a:rPr lang="en" sz="1600" u="sng">
                <a:solidFill>
                  <a:schemeClr val="hlink"/>
                </a:solidFill>
                <a:highlight>
                  <a:srgbClr val="F9F9F9"/>
                </a:highlight>
                <a:hlinkClick r:id="rId3"/>
              </a:rPr>
              <a:t>3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].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Words —&gt; phrases —&gt; sentences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6" name="Google Shape;196;p22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Page:9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975" y="1035850"/>
            <a:ext cx="4727701" cy="38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Problems of fully-connected </a:t>
            </a:r>
            <a:r>
              <a:rPr b="1" lang="en" sz="1600"/>
              <a:t>feedforward</a:t>
            </a:r>
            <a:r>
              <a:rPr b="1" lang="en" sz="1600"/>
              <a:t> deep neural networks: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9F9F9"/>
                </a:highlight>
              </a:rPr>
              <a:t>Example: a simple feed-forward network for image classification</a:t>
            </a:r>
            <a:endParaRPr b="1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A 200x200 pixel colour image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each pixel is represented by 3 values for Red, Green, Blue.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—&gt; 200*200*3 = 120,000 input values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Connect to a 1000 dimensional fully connected hidden layer —&gt;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120,000 * 1000 =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120,000,000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weights! Each weight is a 4 byte float32 number.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Problem 1: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120,000,000 * 4 bytes = 0.48 GBytes of RAM!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Problem 2: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may lead to </a:t>
            </a: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overfitting! </a:t>
            </a:r>
            <a:endParaRPr b="1" sz="1600">
              <a:solidFill>
                <a:srgbClr val="333333"/>
              </a:solidFill>
              <a:highlight>
                <a:srgbClr val="F9F9F9"/>
              </a:highlight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Convolutional Neural Networks (ConvNets / CNNs)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Have many fewer learnable parameters (weights) than fully connected networks with the same number of hidden units. [</a:t>
            </a:r>
            <a:r>
              <a:rPr lang="en" sz="1600" u="sng">
                <a:solidFill>
                  <a:schemeClr val="hlink"/>
                </a:solidFill>
                <a:highlight>
                  <a:srgbClr val="F9F9F9"/>
                </a:highlight>
                <a:hlinkClick r:id="rId3"/>
              </a:rPr>
              <a:t>6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]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highlight>
                <a:srgbClr val="F9F9F9"/>
              </a:highlight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0" y="2169775"/>
            <a:ext cx="7888051" cy="18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</a:t>
            </a:r>
            <a:r>
              <a:rPr b="1" lang="en" sz="1800"/>
              <a:t>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Non-linearity (ReLU)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Pooling or Subsampling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Fully Connected layer(s)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Decision layer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625" y="1378925"/>
            <a:ext cx="5989299" cy="28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7535650" y="4201750"/>
            <a:ext cx="142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[</a:t>
            </a:r>
            <a:r>
              <a:rPr lang="en" u="sng">
                <a:solidFill>
                  <a:schemeClr val="hlink"/>
                </a:solidFill>
                <a:hlinkClick r:id="rId4"/>
              </a:rPr>
              <a:t>7</a:t>
            </a:r>
            <a:r>
              <a:rPr lang="en"/>
              <a:t>]</a:t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Page:12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primary purpose of Convolution is to </a:t>
            </a:r>
            <a:r>
              <a:rPr b="1" lang="en"/>
              <a:t>extract features </a:t>
            </a:r>
            <a:r>
              <a:rPr lang="en"/>
              <a:t>from the </a:t>
            </a:r>
            <a:r>
              <a:rPr b="1" lang="en"/>
              <a:t>input </a:t>
            </a:r>
            <a:r>
              <a:rPr lang="en"/>
              <a:t>image.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</a:t>
            </a:r>
            <a:r>
              <a:rPr b="1" lang="en"/>
              <a:t>preserves the spatial relationship </a:t>
            </a:r>
            <a:r>
              <a:rPr lang="en"/>
              <a:t>between pixels by learning image features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small squares of input data. [</a:t>
            </a:r>
            <a:r>
              <a:rPr lang="en" u="sng">
                <a:solidFill>
                  <a:schemeClr val="hlink"/>
                </a:solidFill>
                <a:hlinkClick r:id="rId3"/>
              </a:rPr>
              <a:t>8</a:t>
            </a:r>
            <a:r>
              <a:rPr lang="en"/>
              <a:t>]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Page:13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5" y="2785350"/>
            <a:ext cx="1685250" cy="1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650" y="3122876"/>
            <a:ext cx="1036800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0775" y="2311287"/>
            <a:ext cx="3442076" cy="25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367275" y="4330150"/>
            <a:ext cx="180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5x5 matrix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(original image)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2272275" y="4025350"/>
            <a:ext cx="2063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3x3 </a:t>
            </a:r>
            <a:r>
              <a:rPr b="1" lang="en"/>
              <a:t>filter</a:t>
            </a:r>
            <a:r>
              <a:rPr lang="en"/>
              <a:t> or </a:t>
            </a:r>
            <a:r>
              <a:rPr b="1" lang="en"/>
              <a:t>kernel</a:t>
            </a:r>
            <a:r>
              <a:rPr lang="en"/>
              <a:t> 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detector</a:t>
            </a:r>
            <a:r>
              <a:rPr lang="en"/>
              <a:t> matrix</a:t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7072875" y="4634950"/>
            <a:ext cx="1846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b="1" lang="en"/>
              <a:t>feature map </a:t>
            </a:r>
            <a:r>
              <a:rPr lang="en"/>
              <a:t>matrix)</a:t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4190600" y="3625575"/>
            <a:ext cx="1036800" cy="27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4253475" y="3796750"/>
            <a:ext cx="934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Stride = 1</a:t>
            </a:r>
            <a:endParaRPr b="1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Different values of the filter matrix 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will produce different Feature Maps 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for the </a:t>
            </a:r>
            <a:r>
              <a:rPr b="1" lang="en">
                <a:highlight>
                  <a:srgbClr val="FFFFFF"/>
                </a:highlight>
              </a:rPr>
              <a:t>same </a:t>
            </a:r>
            <a:r>
              <a:rPr lang="en">
                <a:highlight>
                  <a:srgbClr val="FFFFFF"/>
                </a:highlight>
              </a:rPr>
              <a:t>input image.</a:t>
            </a:r>
            <a:r>
              <a:rPr lang="en"/>
              <a:t> [</a:t>
            </a:r>
            <a:r>
              <a:rPr lang="en" u="sng">
                <a:solidFill>
                  <a:schemeClr val="hlink"/>
                </a:solidFill>
                <a:hlinkClick r:id="rId3"/>
              </a:rPr>
              <a:t>8</a:t>
            </a:r>
            <a:r>
              <a:rPr lang="en"/>
              <a:t>]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Page:14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24" y="799600"/>
            <a:ext cx="2595349" cy="4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225" y="2324100"/>
            <a:ext cx="12763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Example of two different filters 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applied </a:t>
            </a:r>
            <a:r>
              <a:rPr lang="en"/>
              <a:t>on the same image,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into two different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</a:t>
            </a:r>
            <a:r>
              <a:rPr lang="en"/>
              <a:t> [</a:t>
            </a:r>
            <a:r>
              <a:rPr lang="en" u="sng">
                <a:solidFill>
                  <a:schemeClr val="hlink"/>
                </a:solidFill>
                <a:hlinkClick r:id="rId3"/>
              </a:rPr>
              <a:t>9</a:t>
            </a:r>
            <a:r>
              <a:rPr lang="en"/>
              <a:t>]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Page:15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250" y="1528150"/>
            <a:ext cx="5245625" cy="29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Each filter extract some features about the input data. 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Filter values are </a:t>
            </a:r>
            <a:r>
              <a:rPr b="1" lang="en">
                <a:highlight>
                  <a:srgbClr val="FFFFFF"/>
                </a:highlight>
              </a:rPr>
              <a:t>automatically learned </a:t>
            </a:r>
            <a:r>
              <a:rPr lang="en">
                <a:highlight>
                  <a:srgbClr val="FFFFFF"/>
                </a:highlight>
              </a:rPr>
              <a:t>during the training of the ConvNet.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You just need to define: 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Number of filters (generally more filters —&gt; more extracted features —&gt; better results)</a:t>
            </a:r>
            <a:endParaRPr>
              <a:highlight>
                <a:srgbClr val="FFFFFF"/>
              </a:highlight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Filter (kernel) size: e.g., size of the sliding window for sentence</a:t>
            </a:r>
            <a:endParaRPr>
              <a:highlight>
                <a:srgbClr val="FFFFFF"/>
              </a:highlight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Strides: The stride length of the convolution (default = 1)</a:t>
            </a:r>
            <a:endParaRPr>
              <a:highlight>
                <a:srgbClr val="FFFFFF"/>
              </a:highlight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Zero padding strategy: wide/narrow convolution. See: [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10</a:t>
            </a:r>
            <a:r>
              <a:rPr lang="en">
                <a:highlight>
                  <a:srgbClr val="FFFFFF"/>
                </a:highlight>
              </a:rPr>
              <a:t>]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Page:16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1064125" y="4218850"/>
            <a:ext cx="4981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Sentence = W</a:t>
            </a:r>
            <a:r>
              <a:rPr baseline="-25000" lang="en" sz="1800"/>
              <a:t>1</a:t>
            </a:r>
            <a:r>
              <a:rPr lang="en" sz="1800"/>
              <a:t> W</a:t>
            </a:r>
            <a:r>
              <a:rPr baseline="-25000" lang="en" sz="1800"/>
              <a:t>2</a:t>
            </a:r>
            <a:r>
              <a:rPr lang="en" sz="1800"/>
              <a:t> W</a:t>
            </a:r>
            <a:r>
              <a:rPr baseline="-25000" lang="en" sz="1800"/>
              <a:t>3</a:t>
            </a:r>
            <a:r>
              <a:rPr lang="en" sz="1800"/>
              <a:t> W</a:t>
            </a:r>
            <a:r>
              <a:rPr baseline="-25000" lang="en" sz="1800"/>
              <a:t>4</a:t>
            </a:r>
            <a:r>
              <a:rPr lang="en" sz="1800"/>
              <a:t> W</a:t>
            </a:r>
            <a:r>
              <a:rPr baseline="-25000" lang="en" sz="1800"/>
              <a:t>5</a:t>
            </a:r>
            <a:r>
              <a:rPr lang="en" sz="1800"/>
              <a:t> W</a:t>
            </a:r>
            <a:r>
              <a:rPr baseline="-25000" lang="en" sz="1800"/>
              <a:t>6</a:t>
            </a:r>
            <a:r>
              <a:rPr lang="en" sz="1800"/>
              <a:t> W</a:t>
            </a:r>
            <a:r>
              <a:rPr baseline="-25000" lang="en" sz="1800"/>
              <a:t>7</a:t>
            </a:r>
            <a:r>
              <a:rPr lang="en" sz="1800"/>
              <a:t>…</a:t>
            </a:r>
            <a:r>
              <a:rPr lang="en" sz="1800"/>
              <a:t> W</a:t>
            </a:r>
            <a:r>
              <a:rPr baseline="-25000" lang="en" sz="1800"/>
              <a:t>n</a:t>
            </a:r>
            <a:endParaRPr baseline="-25000" sz="1800"/>
          </a:p>
        </p:txBody>
      </p:sp>
      <p:sp>
        <p:nvSpPr>
          <p:cNvPr id="269" name="Google Shape;269;p29"/>
          <p:cNvSpPr/>
          <p:nvPr/>
        </p:nvSpPr>
        <p:spPr>
          <a:xfrm flipH="1" rot="-5400000">
            <a:off x="2734850" y="3820175"/>
            <a:ext cx="174000" cy="84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2778050" y="3974025"/>
            <a:ext cx="12054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 txBox="1"/>
          <p:nvPr/>
        </p:nvSpPr>
        <p:spPr>
          <a:xfrm>
            <a:off x="2367075" y="3675525"/>
            <a:ext cx="2778000" cy="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(length = 3)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 startAt="2"/>
            </a:pPr>
            <a:r>
              <a:rPr b="1" lang="en" sz="1600">
                <a:solidFill>
                  <a:schemeClr val="dk1"/>
                </a:solidFill>
              </a:rPr>
              <a:t>Non-linearity (ReLU)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Convolution operation in ConvNet is </a:t>
            </a:r>
            <a:endParaRPr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linear. To enable neural network to model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concepts, we need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Non-linearity. We can use any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 function such as Sigmoid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tanh, but Rectified Linear Unit (ReLU)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been shown to </a:t>
            </a:r>
            <a:r>
              <a:rPr b="1" lang="en"/>
              <a:t>work best 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ConvNets</a:t>
            </a:r>
            <a:r>
              <a:rPr lang="en"/>
              <a:t>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is a </a:t>
            </a:r>
            <a:r>
              <a:rPr b="1" lang="en"/>
              <a:t>non-linear operation</a:t>
            </a:r>
            <a:r>
              <a:rPr lang="en"/>
              <a:t>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replaces all negative values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feature maps with zeros.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Page:17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750" y="2328325"/>
            <a:ext cx="3819901" cy="17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4797550" y="2682150"/>
            <a:ext cx="1356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function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 startAt="3"/>
            </a:pPr>
            <a:r>
              <a:rPr b="1" lang="en" sz="1600">
                <a:solidFill>
                  <a:schemeClr val="dk1"/>
                </a:solidFill>
              </a:rPr>
              <a:t>Pooling (subsampling or downsampling) layer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Page:18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753" y="1596750"/>
            <a:ext cx="3982924" cy="33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Content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6625" y="736050"/>
            <a:ext cx="88515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Order of words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Presenting words with order to neural networks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Convolutional Neural Networks - 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Main concepts in CNN architectures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Convolution operation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Non-linearity (ReLU)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Pooling layers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Fully connected layers, decision layer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CNNs for textual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What do filters learn?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 startAt="4"/>
            </a:pPr>
            <a:r>
              <a:rPr b="1" lang="en" sz="1600">
                <a:solidFill>
                  <a:schemeClr val="dk1"/>
                </a:solidFill>
              </a:rPr>
              <a:t>Fully connected layers and decision layer.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It is very common to add one (or more) fully connected hidden layers after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all convolution and pooling layers. Adding these layers can help to improve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performance of the neural network model.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For the classification tasks (such as image/sentence classification or sentiment analysis) usually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last layer of the ConvNet is a fully connected layer with a softmax activation function.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This layer is usually called the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decision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or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classification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layer.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Page:19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00" y="3480625"/>
            <a:ext cx="6654400" cy="15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CNNs for textual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01" y="654850"/>
            <a:ext cx="4599699" cy="4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-2675" y="1323250"/>
            <a:ext cx="4981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Sentence = W</a:t>
            </a:r>
            <a:r>
              <a:rPr baseline="-25000" lang="en" sz="1800"/>
              <a:t>1</a:t>
            </a:r>
            <a:r>
              <a:rPr lang="en" sz="1800"/>
              <a:t> W</a:t>
            </a:r>
            <a:r>
              <a:rPr baseline="-25000" lang="en" sz="1800"/>
              <a:t>2</a:t>
            </a:r>
            <a:r>
              <a:rPr lang="en" sz="1800"/>
              <a:t> W</a:t>
            </a:r>
            <a:r>
              <a:rPr baseline="-25000" lang="en" sz="1800"/>
              <a:t>3</a:t>
            </a:r>
            <a:r>
              <a:rPr lang="en" sz="1800"/>
              <a:t> W</a:t>
            </a:r>
            <a:r>
              <a:rPr baseline="-25000" lang="en" sz="1800"/>
              <a:t>4</a:t>
            </a:r>
            <a:r>
              <a:rPr lang="en" sz="1800"/>
              <a:t> W</a:t>
            </a:r>
            <a:r>
              <a:rPr baseline="-25000" lang="en" sz="1800"/>
              <a:t>5</a:t>
            </a:r>
            <a:r>
              <a:rPr lang="en" sz="1800"/>
              <a:t> W</a:t>
            </a:r>
            <a:r>
              <a:rPr baseline="-25000" lang="en" sz="1800"/>
              <a:t>6</a:t>
            </a:r>
            <a:r>
              <a:rPr lang="en" sz="1800"/>
              <a:t> W</a:t>
            </a:r>
            <a:r>
              <a:rPr baseline="-25000" lang="en" sz="1800"/>
              <a:t>7</a:t>
            </a:r>
            <a:r>
              <a:rPr lang="en" sz="1800"/>
              <a:t>… W</a:t>
            </a:r>
            <a:r>
              <a:rPr baseline="-25000" lang="en" sz="1800"/>
              <a:t>n</a:t>
            </a:r>
            <a:endParaRPr baseline="-25000" sz="1800"/>
          </a:p>
        </p:txBody>
      </p:sp>
      <p:sp>
        <p:nvSpPr>
          <p:cNvPr id="309" name="Google Shape;309;p33"/>
          <p:cNvSpPr/>
          <p:nvPr/>
        </p:nvSpPr>
        <p:spPr>
          <a:xfrm flipH="1" rot="-5400000">
            <a:off x="1668050" y="924575"/>
            <a:ext cx="174000" cy="84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1711250" y="1078425"/>
            <a:ext cx="12054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1300275" y="779925"/>
            <a:ext cx="3285900" cy="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(length = 2 or 3 or 4)</a:t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75" y="2037311"/>
            <a:ext cx="3285900" cy="285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CNNs for textual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Page:21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404925" y="1045300"/>
            <a:ext cx="7486500" cy="3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CNNs with text: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Word-level CNN: </a:t>
            </a:r>
            <a:r>
              <a:rPr lang="en"/>
              <a:t>treats each sentence as a sequence of words, and uses word-embeddings to represent each word of the language.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Character-level CNN:</a:t>
            </a:r>
            <a:r>
              <a:rPr lang="en"/>
              <a:t> treats each sentence as a sequence of characters, and uses character-embeddings to represent each character of the language.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Hybrid:</a:t>
            </a:r>
            <a:r>
              <a:rPr lang="en"/>
              <a:t> a combination of word-level and character-level convolutional layers are trained simultaneously in the same neural network model. Usually their final outputs (after pooling) are concatenated and used as full sentence representation.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What do filters learn?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Page:22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404925" y="1045300"/>
            <a:ext cx="7486500" cy="3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https://github.com/TurkuNLP/Deep_Learning_in_LangTech_course/blob/master/cnn_filters.ipynb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(cherry picked! 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Kernel 2: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incredibly unconvincing | extremely uninteresting | incredibly underwhelming | extremely lame | incredibly lame | incredibly lame | extremely forgettable | such lame | incredibly dull | equally uninteresting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Hypothetical maximum activation 2: extraordinarily unconvincing [0.55913895 0.7739633 ]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Kernel 16: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worst scripts | abysmal script | worst directed | worst acting | worst acting | worst acting | worst acting | worst acting | worst acting | worst directing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Hypothetical maximum activation 16: worst script [1.4046819 1.1285478]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Kernel 20: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perfect job | perfect job | exquisite job | perfect performance | perfect performance | perfect choice | perfect choice | perfect leisurely | perfect setup | perfect bumbling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Hypothetical maximum activation 20: perfect job [1.1471363  0.84628254]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What do filters learn?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Page:23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404925" y="1045300"/>
            <a:ext cx="7486500" cy="3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https://github.com/TurkuNLP/Deep_Learning_in_LangTech_course/blob/master/cnn_filters.ipynb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(cherry picked! 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Kernel 22: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highly underrated | highly underrated | Highly recommended | Highly recommended | Highly recommended | Highly recommended | Highly recommended | Highly recommended | Highly recommended | Highly recommended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Hypothetical maximum activation 22: Highly marvel [0.8886521 0.8831722]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Kernel 29: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worst flick | worst directed | worst directing | worst acting | worst acting | worst acting | worst acting | worst acting | worst acting | worst movie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Hypothetical maximum activation 29: worst Designed [1.3719323 0.483525 ]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Kernel 38: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abysmal script | poor script | poor script | poor script | poor script | poor script | lousy script | awful script | awful script | awful screenplay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Hypothetical maximum activation 38: abysmal Developed [0.85603905 0.658161  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References (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1/2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https://www.datacamp.com/community/tutorials/convolutional-neural-networks-python#cnn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https://en.wikipedia.org/wiki/Convolutional_neural_network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http://www.deeplearningbook.org/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https://cs.stanford.edu/people/karpathy/neuraltalk2/demo.html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http://www.aclweb.org/anthology/D14-1181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http://ufldl.stanford.edu/tutorial/supervised/ConvolutionalNeuralNetwork/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http://cs231n.github.io/convolutional-networks/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https://ujjwalkarn.me/2016/08/11/intuitive-explanation-convnets/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</a:t>
            </a:r>
            <a:r>
              <a:rPr lang="en" u="sng">
                <a:solidFill>
                  <a:schemeClr val="hlink"/>
                </a:solidFill>
                <a:hlinkClick r:id="rId11"/>
              </a:rPr>
              <a:t>https://cs.nyu.edu/~fergus/tutorials/deep_learning_cvpr12/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http://www.wildml.com/2015/11/understanding-convolutional-neural-networks-for-nlp/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</a:t>
            </a:r>
            <a:r>
              <a:rPr lang="en" u="sng">
                <a:solidFill>
                  <a:schemeClr val="hlink"/>
                </a:solidFill>
                <a:hlinkClick r:id="rId13"/>
              </a:rPr>
              <a:t>https://arxiv.org/pdf/1502.01710.pdf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</a:t>
            </a:r>
            <a:r>
              <a:rPr lang="en" u="sng">
                <a:solidFill>
                  <a:schemeClr val="hlink"/>
                </a:solidFill>
                <a:hlinkClick r:id="rId14"/>
              </a:rPr>
              <a:t>http://www.aclweb.org/anthology/P16-1101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</a:t>
            </a:r>
            <a:r>
              <a:rPr lang="en" u="sng">
                <a:solidFill>
                  <a:schemeClr val="hlink"/>
                </a:solidFill>
                <a:hlinkClick r:id="rId15"/>
              </a:rPr>
              <a:t>http://www.aclweb.org/anthology/W17-4118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</a:t>
            </a:r>
            <a:r>
              <a:rPr lang="en" u="sng">
                <a:solidFill>
                  <a:schemeClr val="hlink"/>
                </a:solidFill>
                <a:hlinkClick r:id="rId16"/>
              </a:rPr>
              <a:t>http://www.aclweb.org/anthology/P15-1128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</a:t>
            </a:r>
            <a:r>
              <a:rPr lang="en" u="sng">
                <a:solidFill>
                  <a:schemeClr val="hlink"/>
                </a:solidFill>
                <a:hlinkClick r:id="rId17"/>
              </a:rPr>
              <a:t>https://www.aclweb.org/anthology/K15-1013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</a:t>
            </a:r>
            <a:r>
              <a:rPr lang="en" u="sng">
                <a:solidFill>
                  <a:schemeClr val="hlink"/>
                </a:solidFill>
                <a:hlinkClick r:id="rId18"/>
              </a:rPr>
              <a:t>http://ieeexplore.ieee.org/document/7793761/?reload=true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</a:t>
            </a:r>
            <a:r>
              <a:rPr lang="en" u="sng">
                <a:solidFill>
                  <a:schemeClr val="hlink"/>
                </a:solidFill>
                <a:hlinkClick r:id="rId19"/>
              </a:rPr>
              <a:t>https://arxiv.org/pdf/1705.03122.pdf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</a:t>
            </a:r>
            <a:r>
              <a:rPr lang="en" u="sng">
                <a:solidFill>
                  <a:schemeClr val="hlink"/>
                </a:solidFill>
                <a:hlinkClick r:id="rId20"/>
              </a:rPr>
              <a:t>https://cs224d.stanford.edu/reports/LambAndrew.pdf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</a:t>
            </a:r>
            <a:r>
              <a:rPr lang="en" u="sng">
                <a:solidFill>
                  <a:schemeClr val="hlink"/>
                </a:solidFill>
                <a:hlinkClick r:id="rId21"/>
              </a:rPr>
              <a:t>https://www.microsoft.com/en-us/research/wp-content/uploads/2016/02/CNN_ASLPTrans2-14.pdf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References (2/2)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https://scholar.colorado.edu/cgi/viewcontent.cgi?article=1128&amp;context=csci_gradetds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https://arxiv.org/pdf/1709.06429.pdf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http://www.aclweb.org/anthology/W17-2302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https://www.ncbi.nlm.nih.gov/pmc/articles/PMC4752975/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http://ieeexplore.ieee.org/document/7822671/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2825" y="1040850"/>
            <a:ext cx="88515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Bag-Of-Words approach does not take into account the order of words.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Order of words in some cases and for some NLP applications matters!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729"/>
                </a:solidFill>
              </a:rPr>
              <a:t>Example:  </a:t>
            </a:r>
            <a:endParaRPr b="1">
              <a:solidFill>
                <a:srgbClr val="24272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300"/>
              <a:buChar char="-"/>
            </a:pPr>
            <a:r>
              <a:rPr lang="en" sz="1300">
                <a:solidFill>
                  <a:srgbClr val="242729"/>
                </a:solidFill>
              </a:rPr>
              <a:t>I had my car cleaned. (</a:t>
            </a:r>
            <a:r>
              <a:rPr lang="en" sz="1300">
                <a:solidFill>
                  <a:srgbClr val="242729"/>
                </a:solidFill>
                <a:highlight>
                  <a:srgbClr val="FFFFFF"/>
                </a:highlight>
              </a:rPr>
              <a:t>implies that </a:t>
            </a:r>
            <a:r>
              <a:rPr i="1" lang="en" sz="1300">
                <a:solidFill>
                  <a:srgbClr val="242729"/>
                </a:solidFill>
                <a:highlight>
                  <a:srgbClr val="FFFFFF"/>
                </a:highlight>
              </a:rPr>
              <a:t>someone else</a:t>
            </a:r>
            <a:r>
              <a:rPr lang="en" sz="1300">
                <a:solidFill>
                  <a:srgbClr val="242729"/>
                </a:solidFill>
                <a:highlight>
                  <a:srgbClr val="FFFFFF"/>
                </a:highlight>
              </a:rPr>
              <a:t> did it!)</a:t>
            </a:r>
            <a:endParaRPr sz="1300">
              <a:solidFill>
                <a:srgbClr val="24272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300"/>
              <a:buChar char="-"/>
            </a:pPr>
            <a:r>
              <a:rPr lang="en" sz="1300">
                <a:solidFill>
                  <a:srgbClr val="242729"/>
                </a:solidFill>
              </a:rPr>
              <a:t>I had cleaned my car.</a:t>
            </a:r>
            <a:endParaRPr sz="1300"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  </a:t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729"/>
                </a:solidFill>
              </a:rPr>
              <a:t>Example:  </a:t>
            </a:r>
            <a:endParaRPr>
              <a:solidFill>
                <a:srgbClr val="24272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Only</a:t>
            </a:r>
            <a:r>
              <a:rPr lang="en" sz="1300"/>
              <a:t> he said, “I love you.” (No one else said it.)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/>
              <a:t>He </a:t>
            </a:r>
            <a:r>
              <a:rPr b="1" lang="en" sz="1300"/>
              <a:t>only</a:t>
            </a:r>
            <a:r>
              <a:rPr lang="en" sz="1300"/>
              <a:t> said, “I love you.” (He said nothing else.)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/>
              <a:t>He said, “</a:t>
            </a:r>
            <a:r>
              <a:rPr b="1" lang="en" sz="1300"/>
              <a:t>only</a:t>
            </a:r>
            <a:r>
              <a:rPr lang="en" sz="1300"/>
              <a:t> I love you.” (No one else does.)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/>
              <a:t>He said, “I love </a:t>
            </a:r>
            <a:r>
              <a:rPr b="1" lang="en" sz="1300"/>
              <a:t>only</a:t>
            </a:r>
            <a:r>
              <a:rPr lang="en" sz="1300"/>
              <a:t> you.” (He doesn’t love anyone else.)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/>
              <a:t>He said, “I love you </a:t>
            </a:r>
            <a:r>
              <a:rPr b="1" lang="en" sz="1300"/>
              <a:t>only</a:t>
            </a:r>
            <a:r>
              <a:rPr lang="en" sz="1300"/>
              <a:t>.” (His love is exclusive.)</a:t>
            </a:r>
            <a:endParaRPr sz="1300"/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192275" y="2172850"/>
            <a:ext cx="37197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729"/>
                </a:solidFill>
              </a:rPr>
              <a:t>Example: </a:t>
            </a:r>
            <a:endParaRPr b="1">
              <a:solidFill>
                <a:srgbClr val="2427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King_X was killed by John_Y in 1628.</a:t>
            </a:r>
            <a:endParaRPr>
              <a:solidFill>
                <a:srgbClr val="2427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John_Y was killed by King_X in 1628.</a:t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729"/>
                </a:solidFill>
              </a:rPr>
              <a:t>  </a:t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729"/>
                </a:solidFill>
              </a:rPr>
              <a:t>Example: </a:t>
            </a:r>
            <a:endParaRPr b="1">
              <a:solidFill>
                <a:srgbClr val="2427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Gene_A regulates Gene_B. </a:t>
            </a:r>
            <a:endParaRPr>
              <a:solidFill>
                <a:srgbClr val="24272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Gene_B regulates Gene_A.</a:t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46250" y="777550"/>
            <a:ext cx="88515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Present words with order to the neural network (inputs are indices of words in the word-embeddings model)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488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7173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29459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1745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4031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631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38603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0889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3175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5461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774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50033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2319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54605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56891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917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853450" y="3129850"/>
            <a:ext cx="4736700" cy="5274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2604225" y="3129075"/>
            <a:ext cx="326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Word-embeddings lookup layer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22425" y="3807825"/>
            <a:ext cx="2243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of word-indices as input vector</a:t>
            </a:r>
            <a:endParaRPr/>
          </a:p>
        </p:txBody>
      </p:sp>
      <p:cxnSp>
        <p:nvCxnSpPr>
          <p:cNvPr id="107" name="Google Shape;107;p16"/>
          <p:cNvCxnSpPr/>
          <p:nvPr/>
        </p:nvCxnSpPr>
        <p:spPr>
          <a:xfrm flipH="1" rot="10800000">
            <a:off x="2316600" y="4200200"/>
            <a:ext cx="188400" cy="42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6"/>
          <p:cNvSpPr txBox="1"/>
          <p:nvPr/>
        </p:nvSpPr>
        <p:spPr>
          <a:xfrm>
            <a:off x="579625" y="4569825"/>
            <a:ext cx="1972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the 1st word</a:t>
            </a:r>
            <a:endParaRPr/>
          </a:p>
        </p:txBody>
      </p:sp>
      <p:cxnSp>
        <p:nvCxnSpPr>
          <p:cNvPr id="109" name="Google Shape;109;p16"/>
          <p:cNvCxnSpPr/>
          <p:nvPr/>
        </p:nvCxnSpPr>
        <p:spPr>
          <a:xfrm rot="10800000">
            <a:off x="2792475" y="4223050"/>
            <a:ext cx="108000" cy="38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6"/>
          <p:cNvSpPr txBox="1"/>
          <p:nvPr/>
        </p:nvSpPr>
        <p:spPr>
          <a:xfrm>
            <a:off x="2484625" y="4569825"/>
            <a:ext cx="3583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the 2nd word              ...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043975" y="4569825"/>
            <a:ext cx="1972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the last word</a:t>
            </a:r>
            <a:endParaRPr/>
          </a:p>
        </p:txBody>
      </p:sp>
      <p:cxnSp>
        <p:nvCxnSpPr>
          <p:cNvPr id="112" name="Google Shape;112;p16"/>
          <p:cNvCxnSpPr/>
          <p:nvPr/>
        </p:nvCxnSpPr>
        <p:spPr>
          <a:xfrm rot="10800000">
            <a:off x="6046325" y="4201100"/>
            <a:ext cx="357300" cy="49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13" name="Google Shape;113;p16"/>
          <p:cNvGraphicFramePr/>
          <p:nvPr/>
        </p:nvGraphicFramePr>
        <p:xfrm>
          <a:off x="3064063" y="16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{9B2FFEAE-BE9E-44A2-AD46-94D373587C10}</a:tableStyleId>
              </a:tblPr>
              <a:tblGrid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4" name="Google Shape;114;p16"/>
          <p:cNvCxnSpPr>
            <a:stCxn id="105" idx="0"/>
          </p:cNvCxnSpPr>
          <p:nvPr/>
        </p:nvCxnSpPr>
        <p:spPr>
          <a:xfrm flipH="1" rot="10800000">
            <a:off x="4238025" y="2768475"/>
            <a:ext cx="18600" cy="36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6"/>
          <p:cNvSpPr txBox="1"/>
          <p:nvPr/>
        </p:nvSpPr>
        <p:spPr>
          <a:xfrm>
            <a:off x="5380225" y="1979025"/>
            <a:ext cx="3056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of word-embeddings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matrix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143525" y="3738575"/>
            <a:ext cx="216600" cy="1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2439025" y="1798675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6"/>
          <p:cNvSpPr txBox="1"/>
          <p:nvPr/>
        </p:nvSpPr>
        <p:spPr>
          <a:xfrm>
            <a:off x="222450" y="1598025"/>
            <a:ext cx="2406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of the 1st word</a:t>
            </a:r>
            <a:endParaRPr/>
          </a:p>
        </p:txBody>
      </p:sp>
      <p:cxnSp>
        <p:nvCxnSpPr>
          <p:cNvPr id="119" name="Google Shape;119;p16"/>
          <p:cNvCxnSpPr/>
          <p:nvPr/>
        </p:nvCxnSpPr>
        <p:spPr>
          <a:xfrm>
            <a:off x="2439025" y="2103475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6"/>
          <p:cNvSpPr txBox="1"/>
          <p:nvPr/>
        </p:nvSpPr>
        <p:spPr>
          <a:xfrm>
            <a:off x="146250" y="1902825"/>
            <a:ext cx="2406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of the 2nd word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Page:4</a:t>
            </a:r>
            <a:endParaRPr b="1">
              <a:solidFill>
                <a:srgbClr val="FFFFFF"/>
              </a:solidFill>
            </a:endParaRPr>
          </a:p>
        </p:txBody>
      </p:sp>
      <p:graphicFrame>
        <p:nvGraphicFramePr>
          <p:cNvPr id="128" name="Google Shape;128;p17"/>
          <p:cNvGraphicFramePr/>
          <p:nvPr/>
        </p:nvGraphicFramePr>
        <p:xfrm>
          <a:off x="1414613" y="86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{9B2FFEAE-BE9E-44A2-AD46-94D373587C10}</a:tableStyleId>
              </a:tblPr>
              <a:tblGrid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</a:tblGrid>
              <a:tr h="27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9" name="Google Shape;129;p17"/>
          <p:cNvCxnSpPr/>
          <p:nvPr/>
        </p:nvCxnSpPr>
        <p:spPr>
          <a:xfrm>
            <a:off x="877925" y="983700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77925" y="1217025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7"/>
          <p:cNvSpPr txBox="1"/>
          <p:nvPr/>
        </p:nvSpPr>
        <p:spPr>
          <a:xfrm>
            <a:off x="238000" y="1023914"/>
            <a:ext cx="672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531000" y="801150"/>
            <a:ext cx="24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877925" y="1500013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877925" y="1779000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877925" y="2022150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7"/>
          <p:cNvSpPr txBox="1"/>
          <p:nvPr/>
        </p:nvSpPr>
        <p:spPr>
          <a:xfrm>
            <a:off x="85600" y="1252525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85600" y="1557325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85600" y="1804200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  <p:graphicFrame>
        <p:nvGraphicFramePr>
          <p:cNvPr id="139" name="Google Shape;139;p17"/>
          <p:cNvGraphicFramePr/>
          <p:nvPr/>
        </p:nvGraphicFramePr>
        <p:xfrm>
          <a:off x="5377013" y="86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{9B2FFEAE-BE9E-44A2-AD46-94D373587C10}</a:tableStyleId>
              </a:tblPr>
              <a:tblGrid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</a:tblGrid>
              <a:tr h="27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40" name="Google Shape;140;p17"/>
          <p:cNvCxnSpPr/>
          <p:nvPr/>
        </p:nvCxnSpPr>
        <p:spPr>
          <a:xfrm>
            <a:off x="4840325" y="983700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4840325" y="1217025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7"/>
          <p:cNvSpPr txBox="1"/>
          <p:nvPr/>
        </p:nvSpPr>
        <p:spPr>
          <a:xfrm>
            <a:off x="4200400" y="1023914"/>
            <a:ext cx="672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4493400" y="801150"/>
            <a:ext cx="24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4840325" y="1500013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4840325" y="1779000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4840325" y="2022150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17"/>
          <p:cNvSpPr txBox="1"/>
          <p:nvPr/>
        </p:nvSpPr>
        <p:spPr>
          <a:xfrm>
            <a:off x="4048000" y="1252525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4048000" y="1557325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4048000" y="1804200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142150" y="2265300"/>
            <a:ext cx="2760900" cy="1296000"/>
          </a:xfrm>
          <a:prstGeom prst="bracePai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5104550" y="2265300"/>
            <a:ext cx="2760900" cy="1296000"/>
          </a:xfrm>
          <a:prstGeom prst="bracePai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390400" y="2718600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masked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352800" y="2718600"/>
            <a:ext cx="821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masked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78600" y="3772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I, had, cleaned, my, car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I_had, had_cleaned, cleaned_my, my_car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I_had_cleaned, had_cleaned_my, cleaned_my_car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I_had_cleaned_my, had_cleaned_my_car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I_had_cleaned_my_car</a:t>
            </a:r>
            <a:endParaRPr sz="1200"/>
          </a:p>
        </p:txBody>
      </p:sp>
      <p:sp>
        <p:nvSpPr>
          <p:cNvPr id="155" name="Google Shape;155;p17"/>
          <p:cNvSpPr txBox="1"/>
          <p:nvPr/>
        </p:nvSpPr>
        <p:spPr>
          <a:xfrm>
            <a:off x="5255400" y="3772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I, had, my, car, cleaned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I_had, had_my, my_car, car_cleaned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I_had_my, had_my_car, my_car_cleaned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I_had_my_car, had_my_car_cleaned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I_had_my_car_cleaned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32825" y="736050"/>
            <a:ext cx="88515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ANN architectures that utilize word order: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Convolutional Neural Networks (ConvNets/CNNs) </a:t>
            </a:r>
            <a:r>
              <a:rPr b="1" lang="en" sz="1800">
                <a:solidFill>
                  <a:srgbClr val="93C47D"/>
                </a:solidFill>
              </a:rPr>
              <a:t>(this week)</a:t>
            </a:r>
            <a:endParaRPr b="1" sz="1800">
              <a:solidFill>
                <a:srgbClr val="93C47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3C4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Recurrent Neural Networks (RNNs)</a:t>
            </a:r>
            <a:endParaRPr b="1" sz="1800">
              <a:solidFill>
                <a:srgbClr val="76A5A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RNNs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Long Short-Term Memory networks (LSTMs)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Gated Recurrent Units (GRUs)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Page:5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32825" y="736050"/>
            <a:ext cx="8851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Convolutional Neural Networks (ConvNets / CNNs)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Originally were developed for </a:t>
            </a:r>
            <a:r>
              <a:rPr b="1" lang="en" sz="1600"/>
              <a:t>image classification</a:t>
            </a:r>
            <a:r>
              <a:rPr lang="en" sz="1600"/>
              <a:t> and </a:t>
            </a:r>
            <a:r>
              <a:rPr b="1" lang="en" sz="1600"/>
              <a:t>computer vision</a:t>
            </a:r>
            <a:r>
              <a:rPr lang="en" sz="1600"/>
              <a:t>, but during the past decade have been successfully used for </a:t>
            </a:r>
            <a:r>
              <a:rPr b="1" lang="en" sz="1600"/>
              <a:t>many NLP and text mining tasks</a:t>
            </a:r>
            <a:r>
              <a:rPr lang="en" sz="1600"/>
              <a:t>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variant of </a:t>
            </a:r>
            <a:r>
              <a:rPr b="1" lang="en" sz="1600"/>
              <a:t>deep feedforward</a:t>
            </a:r>
            <a:r>
              <a:rPr lang="en" sz="1600"/>
              <a:t> neural networks.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Much easier to train compared to RNNs</a:t>
            </a:r>
            <a:r>
              <a:rPr lang="en" sz="1600"/>
              <a:t> (CNNs are very fast to train!)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rgbClr val="3D4251"/>
                </a:solidFill>
                <a:highlight>
                  <a:srgbClr val="FFFFFF"/>
                </a:highlight>
              </a:rPr>
              <a:t>Inspired by the biological visual cortex in the brain. The cortex has small regions of cells that are sensitive to the specific areas of the visual field. (See [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1</a:t>
            </a:r>
            <a:r>
              <a:rPr lang="en" sz="1600">
                <a:solidFill>
                  <a:srgbClr val="3D4251"/>
                </a:solidFill>
                <a:highlight>
                  <a:srgbClr val="FFFFFF"/>
                </a:highlight>
              </a:rPr>
              <a:t>,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2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])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Page:6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132825" y="736050"/>
            <a:ext cx="8851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CNNs can automatically suggest captions for images! [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4</a:t>
            </a:r>
            <a:r>
              <a:rPr b="1" lang="en" sz="1800"/>
              <a:t>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Page:7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75925"/>
            <a:ext cx="7313626" cy="36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32825" y="736050"/>
            <a:ext cx="8851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Applications of CNNs in NLP: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Text classification (See [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5</a:t>
            </a:r>
            <a:r>
              <a:rPr lang="en" sz="1600"/>
              <a:t> ,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11</a:t>
            </a:r>
            <a:r>
              <a:rPr lang="en" sz="1600"/>
              <a:t>])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Named Entity Recognition (See [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12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Part-of-Speech Tagging (See [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13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Semantic parsing and question answering (See [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14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Phrase detection (See [</a:t>
            </a:r>
            <a:r>
              <a:rPr lang="en" sz="1600" u="sng">
                <a:solidFill>
                  <a:schemeClr val="hlink"/>
                </a:solidFill>
                <a:hlinkClick r:id="rId8"/>
              </a:rPr>
              <a:t>15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Document summarization (See [</a:t>
            </a:r>
            <a:r>
              <a:rPr lang="en" sz="1600" u="sng">
                <a:solidFill>
                  <a:schemeClr val="hlink"/>
                </a:solidFill>
                <a:hlinkClick r:id="rId9"/>
              </a:rPr>
              <a:t>16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Machine translation (See [</a:t>
            </a:r>
            <a:r>
              <a:rPr lang="en" sz="1600" u="sng">
                <a:solidFill>
                  <a:schemeClr val="hlink"/>
                </a:solidFill>
                <a:hlinkClick r:id="rId10"/>
              </a:rPr>
              <a:t>17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1"/>
              </a:rPr>
              <a:t>18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Speech recognition (See [</a:t>
            </a:r>
            <a:r>
              <a:rPr lang="en" sz="1600" u="sng">
                <a:solidFill>
                  <a:schemeClr val="hlink"/>
                </a:solidFill>
                <a:hlinkClick r:id="rId12"/>
              </a:rPr>
              <a:t>19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Writing correction (See [</a:t>
            </a:r>
            <a:r>
              <a:rPr lang="en" sz="1600" u="sng">
                <a:solidFill>
                  <a:schemeClr val="hlink"/>
                </a:solidFill>
                <a:hlinkClick r:id="rId13"/>
              </a:rPr>
              <a:t>20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4"/>
              </a:rPr>
              <a:t>21</a:t>
            </a:r>
            <a:r>
              <a:rPr lang="en" sz="1600"/>
              <a:t>])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Relation extraction (See [</a:t>
            </a:r>
            <a:r>
              <a:rPr lang="en" sz="1600" u="sng">
                <a:solidFill>
                  <a:schemeClr val="hlink"/>
                </a:solidFill>
                <a:hlinkClick r:id="rId15"/>
              </a:rPr>
              <a:t>22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6"/>
              </a:rPr>
              <a:t>23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7"/>
              </a:rPr>
              <a:t>24</a:t>
            </a:r>
            <a:r>
              <a:rPr lang="en" sz="1600"/>
              <a:t>])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Page:8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